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64" r:id="rId5"/>
    <p:sldId id="266" r:id="rId6"/>
    <p:sldId id="265" r:id="rId7"/>
    <p:sldId id="268" r:id="rId8"/>
    <p:sldId id="270" r:id="rId9"/>
    <p:sldId id="272" r:id="rId10"/>
    <p:sldId id="271" r:id="rId11"/>
    <p:sldId id="273" r:id="rId12"/>
    <p:sldId id="26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3" userDrawn="1">
          <p15:clr>
            <a:srgbClr val="A4A3A4"/>
          </p15:clr>
        </p15:guide>
        <p15:guide id="2" pos="3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7F7A"/>
    <a:srgbClr val="FFFFFF"/>
    <a:srgbClr val="277A76"/>
    <a:srgbClr val="277975"/>
    <a:srgbClr val="297B77"/>
    <a:srgbClr val="267B76"/>
    <a:srgbClr val="287A76"/>
    <a:srgbClr val="257571"/>
    <a:srgbClr val="257570"/>
    <a:srgbClr val="2C70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4408" autoAdjust="0"/>
  </p:normalViewPr>
  <p:slideViewPr>
    <p:cSldViewPr snapToGrid="0" snapToObjects="1" showGuides="1">
      <p:cViewPr varScale="1">
        <p:scale>
          <a:sx n="96" d="100"/>
          <a:sy n="96" d="100"/>
        </p:scale>
        <p:origin x="1116" y="90"/>
      </p:cViewPr>
      <p:guideLst>
        <p:guide orient="horz" pos="2083"/>
        <p:guide pos="37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476D3-4A99-43EA-AF29-9CBF0936F8D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331D5-ACB3-41BB-9E83-C96FBDB9320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54798-9208-864D-A425-5240015C40A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B1E51-0E9A-3C47-9BDA-A9621574F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81229" y="387612"/>
            <a:ext cx="73399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3200" b="1" spc="100" dirty="0">
                <a:latin typeface="黑体" panose="02010609060101010101" pitchFamily="49" charset="-122"/>
                <a:ea typeface="黑体" panose="02010609060101010101" pitchFamily="49" charset="-122"/>
                <a:cs typeface="Source Han Sans SC" charset="-122"/>
                <a:sym typeface="微软雅黑" panose="020B0503020204020204" charset="-122"/>
              </a:rPr>
              <a:t>医疗设备产品介绍会（模版仅供参考）</a:t>
            </a:r>
            <a:endParaRPr kumimoji="1" lang="zh-CN" altLang="en-US" sz="3200" b="1" spc="100" dirty="0">
              <a:latin typeface="黑体" panose="02010609060101010101" pitchFamily="49" charset="-122"/>
              <a:ea typeface="黑体" panose="02010609060101010101" pitchFamily="49" charset="-122"/>
              <a:cs typeface="Source Han Sans SC" charset="-122"/>
              <a:sym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82193" y="2346854"/>
            <a:ext cx="6867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000" b="1" spc="100" dirty="0">
                <a:latin typeface="微软雅黑" panose="020B0503020204020204" charset="-122"/>
                <a:ea typeface="微软雅黑" panose="020B0503020204020204" charset="-122"/>
                <a:cs typeface="Source Han Sans SC Medium" charset="-122"/>
              </a:rPr>
              <a:t>项目名称：</a:t>
            </a:r>
            <a:r>
              <a:rPr kumimoji="1" lang="en-US" altLang="zh-CN" sz="4000" b="1" spc="100" dirty="0">
                <a:latin typeface="微软雅黑" panose="020B0503020204020204" charset="-122"/>
                <a:ea typeface="微软雅黑" panose="020B0503020204020204" charset="-122"/>
                <a:cs typeface="Source Han Sans SC Medium" charset="-122"/>
              </a:rPr>
              <a:t>XXXXXXX</a:t>
            </a:r>
            <a:endParaRPr kumimoji="1" lang="en-US" altLang="zh-CN" sz="4000" b="1" spc="100" dirty="0">
              <a:latin typeface="微软雅黑" panose="020B0503020204020204" charset="-122"/>
              <a:ea typeface="微软雅黑" panose="020B0503020204020204" charset="-122"/>
              <a:cs typeface="Source Han Sans SC Medium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79096" y="4733896"/>
            <a:ext cx="496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公司</a:t>
            </a:r>
            <a:r>
              <a:rPr kumimoji="1" lang="en-US" altLang="zh-CN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/</a:t>
            </a:r>
            <a:r>
              <a:rPr kumimoji="1" lang="zh-CN" altLang="en-US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代理商名称：</a:t>
            </a:r>
            <a:endParaRPr kumimoji="1" lang="zh-CN" altLang="en-US" sz="2400" spc="100" dirty="0">
              <a:latin typeface="微软雅黑" panose="020B0503020204020204" charset="-122"/>
              <a:ea typeface="微软雅黑" panose="020B0503020204020204" charset="-122"/>
              <a:cs typeface="Source Han Sans SC Medium" charset="-122"/>
            </a:endParaRPr>
          </a:p>
        </p:txBody>
      </p:sp>
      <p:cxnSp>
        <p:nvCxnSpPr>
          <p:cNvPr id="11" name="直线连接符 10"/>
          <p:cNvCxnSpPr/>
          <p:nvPr/>
        </p:nvCxnSpPr>
        <p:spPr>
          <a:xfrm>
            <a:off x="10194925" y="5511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6679096" y="5972146"/>
            <a:ext cx="496956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zh-CN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联系方式</a:t>
            </a:r>
            <a:r>
              <a:rPr kumimoji="1" lang="zh-CN" altLang="en-US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：</a:t>
            </a:r>
            <a:endParaRPr kumimoji="1" lang="zh-CN" altLang="en-US" sz="2400" spc="100" dirty="0">
              <a:latin typeface="微软雅黑" panose="020B0503020204020204" charset="-122"/>
              <a:ea typeface="微软雅黑" panose="020B0503020204020204" charset="-122"/>
              <a:cs typeface="Source Han Sans SC Medium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79096" y="5353656"/>
            <a:ext cx="496956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zh-CN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联系人</a:t>
            </a:r>
            <a:r>
              <a:rPr kumimoji="1" lang="zh-CN" altLang="en-US" sz="2400" spc="100" dirty="0">
                <a:latin typeface="微软雅黑" panose="020B0503020204020204" charset="-122"/>
                <a:ea typeface="微软雅黑" panose="020B0503020204020204" charset="-122"/>
                <a:cs typeface="Source Han Sans SC" charset="-122"/>
              </a:rPr>
              <a:t>：</a:t>
            </a:r>
            <a:endParaRPr kumimoji="1" lang="zh-CN" altLang="en-US" sz="2400" spc="100" dirty="0">
              <a:latin typeface="微软雅黑" panose="020B0503020204020204" charset="-122"/>
              <a:ea typeface="微软雅黑" panose="020B0503020204020204" charset="-122"/>
              <a:cs typeface="Source Han Sans SC Medium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41960" y="601980"/>
            <a:ext cx="6096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八、用户清单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283898" y="2581873"/>
            <a:ext cx="362150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6600" b="1" spc="100" dirty="0">
                <a:latin typeface="黑体" panose="02010609060101010101" pitchFamily="49" charset="-122"/>
                <a:ea typeface="黑体" panose="02010609060101010101" pitchFamily="49" charset="-122"/>
                <a:cs typeface="Source Han Sans SC" charset="-122"/>
              </a:rPr>
              <a:t>谢谢观看</a:t>
            </a:r>
            <a:endParaRPr kumimoji="1" lang="zh-CN" altLang="en-US" sz="6600" b="1" spc="100" dirty="0">
              <a:latin typeface="黑体" panose="02010609060101010101" pitchFamily="49" charset="-122"/>
              <a:ea typeface="黑体" panose="02010609060101010101" pitchFamily="49" charset="-122"/>
              <a:cs typeface="Source Han Sans SC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326749" y="817881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一、基本信息：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11200" y="1580293"/>
          <a:ext cx="10517505" cy="4025900"/>
        </p:xfrm>
        <a:graphic>
          <a:graphicData uri="http://schemas.openxmlformats.org/drawingml/2006/table">
            <a:tbl>
              <a:tblPr/>
              <a:tblGrid>
                <a:gridCol w="3234055"/>
                <a:gridCol w="7283450"/>
              </a:tblGrid>
              <a:tr h="67437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设备名称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CN" altLang="en-US" sz="180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8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品牌</a:t>
                      </a: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&amp;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型号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45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厂家及产地</a:t>
                      </a:r>
                      <a:endParaRPr lang="en-US" altLang="zh-CN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（国产</a:t>
                      </a: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/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进口）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45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zh-CN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医疗设备类别及注册证号</a:t>
                      </a:r>
                      <a:endParaRPr lang="zh-CN" altLang="zh-CN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□Ⅰ类   □Ⅱ类  </a:t>
                      </a: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zh-CN" altLang="zh-CN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□Ⅲ类</a:t>
                      </a:r>
                      <a:endParaRPr lang="en-US" altLang="zh-CN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设备使用年限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984"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医保收费编码</a:t>
                      </a:r>
                      <a:endParaRPr lang="zh-CN" altLang="en-US" sz="18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b">
                        <a:buNone/>
                      </a:pPr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17826" y="1530626"/>
          <a:ext cx="10625455" cy="3995594"/>
        </p:xfrm>
        <a:graphic>
          <a:graphicData uri="http://schemas.openxmlformats.org/drawingml/2006/table">
            <a:tbl>
              <a:tblPr/>
              <a:tblGrid>
                <a:gridCol w="2707005"/>
                <a:gridCol w="7918450"/>
              </a:tblGrid>
              <a:tr h="617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用途及功能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3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配置清单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491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主要易损配件价格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20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主要配套耗材价格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详细说明配套耗材的名称，供货价格，能否收费，对应的收费编码，收费标准等相关信息；是否专机专用耗材，无相关配套耗材，则写无。</a:t>
                      </a:r>
                      <a:endParaRPr lang="zh-CN" altLang="en-US" sz="18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443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是否涉及工程改造</a:t>
                      </a:r>
                      <a:endParaRPr lang="zh-CN" altLang="en-US" sz="200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18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电源及功率要求</a:t>
                      </a:r>
                      <a:r>
                        <a:rPr lang="en-US" altLang="zh-CN" sz="18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*</a:t>
                      </a:r>
                      <a:r>
                        <a:rPr lang="zh-CN" altLang="en-US" sz="18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：</a:t>
                      </a:r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1800" b="0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场地面积要求：</a:t>
                      </a:r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对安装场地有无特殊要求，如排污，放射防护等。</a:t>
                      </a:r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>
            <a:spLocks noChangeArrowheads="1"/>
          </p:cNvSpPr>
          <p:nvPr/>
        </p:nvSpPr>
        <p:spPr bwMode="auto">
          <a:xfrm>
            <a:off x="326749" y="817881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一、基本信息：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>
            <a:spLocks noChangeArrowheads="1"/>
          </p:cNvSpPr>
          <p:nvPr/>
        </p:nvSpPr>
        <p:spPr bwMode="auto">
          <a:xfrm>
            <a:off x="326749" y="817881"/>
            <a:ext cx="6779729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二、报价：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878205" y="1760855"/>
          <a:ext cx="10420985" cy="4166235"/>
        </p:xfrm>
        <a:graphic>
          <a:graphicData uri="http://schemas.openxmlformats.org/drawingml/2006/table">
            <a:tbl>
              <a:tblPr/>
              <a:tblGrid>
                <a:gridCol w="958215"/>
                <a:gridCol w="1064260"/>
                <a:gridCol w="926465"/>
                <a:gridCol w="1184910"/>
                <a:gridCol w="1070133"/>
                <a:gridCol w="976630"/>
                <a:gridCol w="532130"/>
                <a:gridCol w="854446"/>
                <a:gridCol w="859774"/>
                <a:gridCol w="1993834"/>
              </a:tblGrid>
              <a:tr h="1407160"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序号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设备名称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品牌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投标产品注册名称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规格型号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单位（台/套）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数量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单价（万元）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总报价(万元)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四川省成交价格或者其他医院最低成交价格（备注时间）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9640"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 </a:t>
                      </a: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5035"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4400"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just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85725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zh-CN" altLang="en-US" sz="20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83272" y="1500781"/>
          <a:ext cx="10625455" cy="3395664"/>
        </p:xfrm>
        <a:graphic>
          <a:graphicData uri="http://schemas.openxmlformats.org/drawingml/2006/table">
            <a:tbl>
              <a:tblPr/>
              <a:tblGrid>
                <a:gridCol w="3509010"/>
                <a:gridCol w="7116445"/>
              </a:tblGrid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免费保修期</a:t>
                      </a:r>
                      <a:endParaRPr lang="en-US" altLang="zh-CN" sz="20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（原则上不低于五年）</a:t>
                      </a:r>
                      <a:endParaRPr lang="zh-CN" altLang="en-US" sz="200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i="0" strike="noStrike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列明设备（含附件）的免费保修期</a:t>
                      </a:r>
                      <a:endParaRPr lang="zh-CN" altLang="en-US" sz="200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0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供货期限</a:t>
                      </a:r>
                      <a:endParaRPr lang="zh-CN" altLang="en-US" sz="2000" b="0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0" i="0" strike="noStrike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</a:t>
                      </a:r>
                      <a:endParaRPr lang="zh-CN" altLang="en-US" sz="20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人员培训</a:t>
                      </a:r>
                      <a:endParaRPr lang="zh-CN" altLang="en-US" sz="200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1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其他支持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/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优惠</a:t>
                      </a:r>
                      <a:endParaRPr lang="zh-CN" altLang="en-US" sz="2000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0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>
            <a:spLocks noChangeArrowheads="1"/>
          </p:cNvSpPr>
          <p:nvPr/>
        </p:nvSpPr>
        <p:spPr bwMode="auto">
          <a:xfrm>
            <a:off x="326749" y="817881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三、售后方案：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318770" y="904240"/>
            <a:ext cx="93389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四、产品技术/性能优势（与竞品核心参数比较）</a:t>
            </a:r>
            <a:endParaRPr lang="zh-CN" altLang="en-US" sz="1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328599" y="863015"/>
            <a:ext cx="639953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五、产品彩页或操作视频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328599" y="863015"/>
            <a:ext cx="639953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六、经济效益分析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41960" y="601980"/>
            <a:ext cx="6096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七、配置清单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b89a0f9b-0820-4e59-8883-cf04c87bbf33}"/>
  <p:tag name="TABLE_ENDDRAG_ORIGIN_RECT" val="836*359"/>
  <p:tag name="TABLE_ENDDRAG_RECT" val="58*105*836*359"/>
</p:tagLst>
</file>

<file path=ppt/tags/tag2.xml><?xml version="1.0" encoding="utf-8"?>
<p:tagLst xmlns:p="http://schemas.openxmlformats.org/presentationml/2006/main">
  <p:tag name="KSO_WM_UNIT_TABLE_BEAUTIFY" val="smartTable{0f3510b1-3e54-41f5-8988-8039d25a10cf}"/>
  <p:tag name="TABLE_ENDDRAG_ORIGIN_RECT" val="836*401"/>
  <p:tag name="TABLE_ENDDRAG_RECT" val="58*105*836*401"/>
</p:tagLst>
</file>

<file path=ppt/tags/tag3.xml><?xml version="1.0" encoding="utf-8"?>
<p:tagLst xmlns:p="http://schemas.openxmlformats.org/presentationml/2006/main">
  <p:tag name="TABLE_ENDDRAG_ORIGIN_RECT" val="808*328"/>
  <p:tag name="TABLE_ENDDRAG_RECT" val="70*138*808*328"/>
</p:tagLst>
</file>

<file path=ppt/tags/tag4.xml><?xml version="1.0" encoding="utf-8"?>
<p:tagLst xmlns:p="http://schemas.openxmlformats.org/presentationml/2006/main">
  <p:tag name="KSO_WM_UNIT_TABLE_BEAUTIFY" val="smartTable{01d92c3f-ea2c-4f78-98a5-af3dc50cc673}"/>
  <p:tag name="TABLE_ENDDRAG_ORIGIN_RECT" val="836*320"/>
  <p:tag name="TABLE_ENDDRAG_RECT" val="58*105*836*32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</Words>
  <Application>WPS 演示</Application>
  <PresentationFormat>宽屏</PresentationFormat>
  <Paragraphs>112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黑体</vt:lpstr>
      <vt:lpstr>Source Han Sans SC</vt:lpstr>
      <vt:lpstr>微软雅黑</vt:lpstr>
      <vt:lpstr>Source Han Sans SC Medium</vt:lpstr>
      <vt:lpstr>Arial Unicode MS</vt:lpstr>
      <vt:lpstr>等线 Light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*</cp:lastModifiedBy>
  <cp:revision>57</cp:revision>
  <dcterms:created xsi:type="dcterms:W3CDTF">2019-07-16T06:30:00Z</dcterms:created>
  <dcterms:modified xsi:type="dcterms:W3CDTF">2025-04-25T03:33:55Z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12BE7ED8CECC4B6CBFAC5FCB9D34B64D_13</vt:lpwstr>
  </property>
  <property fmtid="{D5CDD505-2E9C-101B-9397-08002B2CF9AE}" pid="3" name="KSOProductBuildVer">
    <vt:lpwstr>2052-12.1.0.20784</vt:lpwstr>
  </property>
</Properties>
</file>